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53" r:id="rId3"/>
    <p:sldId id="351" r:id="rId4"/>
    <p:sldId id="339" r:id="rId5"/>
    <p:sldId id="340" r:id="rId6"/>
    <p:sldId id="258" r:id="rId7"/>
    <p:sldId id="270" r:id="rId8"/>
    <p:sldId id="265" r:id="rId9"/>
    <p:sldId id="266" r:id="rId10"/>
    <p:sldId id="267" r:id="rId11"/>
    <p:sldId id="269" r:id="rId12"/>
    <p:sldId id="300" r:id="rId13"/>
    <p:sldId id="309" r:id="rId14"/>
    <p:sldId id="301" r:id="rId15"/>
    <p:sldId id="342" r:id="rId16"/>
    <p:sldId id="341" r:id="rId17"/>
    <p:sldId id="302" r:id="rId18"/>
    <p:sldId id="308" r:id="rId19"/>
    <p:sldId id="310" r:id="rId20"/>
    <p:sldId id="311" r:id="rId21"/>
    <p:sldId id="317" r:id="rId22"/>
    <p:sldId id="303" r:id="rId23"/>
    <p:sldId id="307" r:id="rId24"/>
    <p:sldId id="314" r:id="rId25"/>
    <p:sldId id="315" r:id="rId26"/>
    <p:sldId id="316" r:id="rId27"/>
    <p:sldId id="304" r:id="rId28"/>
    <p:sldId id="305" r:id="rId29"/>
    <p:sldId id="322" r:id="rId30"/>
    <p:sldId id="323" r:id="rId31"/>
    <p:sldId id="324" r:id="rId32"/>
    <p:sldId id="327" r:id="rId33"/>
    <p:sldId id="325" r:id="rId34"/>
    <p:sldId id="328" r:id="rId35"/>
    <p:sldId id="326" r:id="rId36"/>
    <p:sldId id="352" r:id="rId37"/>
    <p:sldId id="272" r:id="rId38"/>
    <p:sldId id="277" r:id="rId39"/>
    <p:sldId id="329" r:id="rId40"/>
    <p:sldId id="278" r:id="rId41"/>
    <p:sldId id="279" r:id="rId42"/>
    <p:sldId id="280" r:id="rId43"/>
    <p:sldId id="313" r:id="rId44"/>
    <p:sldId id="330" r:id="rId45"/>
    <p:sldId id="331" r:id="rId46"/>
    <p:sldId id="332" r:id="rId47"/>
    <p:sldId id="334" r:id="rId48"/>
    <p:sldId id="333" r:id="rId49"/>
    <p:sldId id="281" r:id="rId50"/>
    <p:sldId id="284" r:id="rId51"/>
    <p:sldId id="285" r:id="rId52"/>
    <p:sldId id="335" r:id="rId53"/>
    <p:sldId id="336" r:id="rId54"/>
    <p:sldId id="337" r:id="rId55"/>
    <p:sldId id="338" r:id="rId56"/>
    <p:sldId id="343" r:id="rId57"/>
    <p:sldId id="344" r:id="rId58"/>
    <p:sldId id="287" r:id="rId59"/>
    <p:sldId id="345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>
        <p:scale>
          <a:sx n="78" d="100"/>
          <a:sy n="78" d="100"/>
        </p:scale>
        <p:origin x="2600" y="8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4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49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50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51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58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25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FA56C-7662-244C-B9CB-AAFF6CEEEE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37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   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40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012" y="4345164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43541" y="2393932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Three-dimensional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7" y="132649"/>
            <a:ext cx="15240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84" y="5743543"/>
            <a:ext cx="1173817" cy="965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7" y="5991596"/>
            <a:ext cx="400507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Schemes that attempt to reconstruct a complex using the bound structures of the receptor and the ligand</a:t>
            </a:r>
          </a:p>
          <a:p>
            <a:r>
              <a:rPr lang="en-US" sz="2200" dirty="0" smtClean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Representation of the system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640" y="1665320"/>
            <a:ext cx="8837550" cy="48792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r>
              <a:rPr lang="en-US" b="1" dirty="0">
                <a:latin typeface="Corbel"/>
                <a:cs typeface="Corbel"/>
              </a:rPr>
              <a:t>The choice of the system (surface) representation decides the </a:t>
            </a:r>
            <a:r>
              <a:rPr lang="en-US" b="1" dirty="0" smtClean="0">
                <a:latin typeface="Corbel"/>
                <a:cs typeface="Corbel"/>
              </a:rPr>
              <a:t>types </a:t>
            </a:r>
            <a:r>
              <a:rPr lang="en-US" b="1" dirty="0">
                <a:latin typeface="Corbel"/>
                <a:cs typeface="Corbel"/>
              </a:rPr>
              <a:t>of conformational search </a:t>
            </a:r>
            <a:r>
              <a:rPr lang="en-US" b="1" dirty="0" smtClean="0">
                <a:latin typeface="Corbel"/>
                <a:cs typeface="Corbel"/>
              </a:rPr>
              <a:t>algorithms, </a:t>
            </a:r>
            <a:r>
              <a:rPr lang="en-US" b="1" dirty="0">
                <a:latin typeface="Corbel"/>
                <a:cs typeface="Corbel"/>
              </a:rPr>
              <a:t>and the ways to rank potential solutions</a:t>
            </a:r>
          </a:p>
          <a:p>
            <a:pPr marL="0" indent="0">
              <a:buNone/>
            </a:pPr>
            <a:endParaRPr lang="en-US" b="1" dirty="0" smtClean="0">
              <a:latin typeface="Corbel"/>
              <a:cs typeface="Corbel"/>
            </a:endParaRPr>
          </a:p>
          <a:p>
            <a:pPr marL="0" indent="0">
              <a:buNone/>
            </a:pPr>
            <a:endParaRPr lang="en-US" b="1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Patch detection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Divide the surface into connected, non-intersecting, equal sized patches of critical points with similar curvature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Yellow</a:t>
            </a:r>
            <a:r>
              <a:rPr lang="en-US" sz="2000" dirty="0" smtClean="0"/>
              <a:t>: knob patches</a:t>
            </a:r>
          </a:p>
          <a:p>
            <a:r>
              <a:rPr lang="en-US" sz="2000" b="1" dirty="0" smtClean="0"/>
              <a:t>Cyan</a:t>
            </a:r>
            <a:r>
              <a:rPr lang="en-US" sz="2000" dirty="0" smtClean="0"/>
              <a:t>: hole patches</a:t>
            </a:r>
          </a:p>
          <a:p>
            <a:r>
              <a:rPr lang="en-US" sz="2000" b="1" dirty="0" smtClean="0"/>
              <a:t>Green</a:t>
            </a:r>
            <a:r>
              <a:rPr lang="en-US" sz="2000" dirty="0" smtClean="0"/>
              <a:t>: flat patches</a:t>
            </a:r>
          </a:p>
          <a:p>
            <a:r>
              <a:rPr lang="en-US" sz="2000" b="1" dirty="0" smtClean="0"/>
              <a:t>Blue</a:t>
            </a:r>
            <a:r>
              <a:rPr lang="en-US" sz="2000" dirty="0" smtClean="0"/>
              <a:t>: protein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2667" y="2885106"/>
            <a:ext cx="5738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goo.gl</a:t>
            </a:r>
            <a:r>
              <a:rPr lang="en-US" sz="2400" dirty="0"/>
              <a:t>/forms/9CowK2OOTVxVCE7Q2</a:t>
            </a:r>
          </a:p>
        </p:txBody>
      </p:sp>
    </p:spTree>
    <p:extLst>
      <p:ext uri="{BB962C8B-B14F-4D97-AF65-F5344CB8AC3E}">
        <p14:creationId xmlns:p14="http://schemas.microsoft.com/office/powerpoint/2010/main" val="186118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Conformational space search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 smtClean="0">
                <a:sym typeface="Wingdings"/>
              </a:rPr>
              <a:t>Computationally difficult - there are many ways to put two molecules together (3 translational + 3 rotational degrees of freedom)</a:t>
            </a:r>
          </a:p>
          <a:p>
            <a:r>
              <a:rPr lang="en-US" sz="2400" dirty="0" smtClean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is a highly simplistic model that regards the two proteins as two rigid solid bodies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semi-flexible </a:t>
            </a:r>
            <a:r>
              <a:rPr lang="en-US" dirty="0" smtClean="0"/>
              <a:t>model is asymmetric;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Rigid</a:t>
            </a:r>
            <a:r>
              <a:rPr lang="en-US" dirty="0"/>
              <a:t> </a:t>
            </a:r>
            <a:r>
              <a:rPr lang="en-US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  <a:endParaRPr lang="en-US" dirty="0" smtClean="0"/>
          </a:p>
          <a:p>
            <a:r>
              <a:rPr lang="en-US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</a:t>
            </a:r>
            <a:r>
              <a:rPr lang="en-US" dirty="0" smtClean="0">
                <a:sym typeface="Wingdings"/>
              </a:rPr>
              <a:t>docking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46480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 smtClean="0">
                <a:latin typeface="Corbel"/>
                <a:cs typeface="Corbel"/>
              </a:rPr>
              <a:t>scan</a:t>
            </a:r>
            <a:r>
              <a:rPr lang="it-IT" sz="2800" dirty="0" smtClean="0">
                <a:latin typeface="Corbel"/>
                <a:cs typeface="Corbel"/>
              </a:rPr>
              <a:t> of the </a:t>
            </a:r>
            <a:r>
              <a:rPr lang="it-IT" sz="2800" dirty="0" err="1" smtClean="0">
                <a:latin typeface="Corbel"/>
                <a:cs typeface="Corbel"/>
              </a:rPr>
              <a:t>entire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solution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space</a:t>
            </a:r>
            <a:r>
              <a:rPr lang="it-IT" sz="2800" dirty="0" smtClean="0">
                <a:latin typeface="Corbel"/>
                <a:cs typeface="Corbel"/>
              </a:rPr>
              <a:t> in a </a:t>
            </a:r>
            <a:r>
              <a:rPr lang="it-IT" sz="2800" dirty="0" err="1" smtClean="0">
                <a:latin typeface="Corbel"/>
                <a:cs typeface="Corbel"/>
              </a:rPr>
              <a:t>predefined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systematic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manner</a:t>
            </a:r>
            <a:endParaRPr lang="it-IT" sz="2800" dirty="0" smtClean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2)	</a:t>
            </a:r>
            <a:r>
              <a:rPr lang="en-US" sz="2800" dirty="0" smtClean="0">
                <a:latin typeface="Corbel"/>
                <a:cs typeface="Corbel"/>
              </a:rPr>
              <a:t>a </a:t>
            </a:r>
            <a:r>
              <a:rPr lang="en-US" sz="2800" dirty="0">
                <a:latin typeface="Corbel"/>
                <a:cs typeface="Corbel"/>
              </a:rPr>
              <a:t>gradual guided progression through solution </a:t>
            </a:r>
            <a:r>
              <a:rPr lang="en-US" sz="2800" dirty="0" smtClean="0">
                <a:latin typeface="Corbel"/>
                <a:cs typeface="Corbel"/>
              </a:rPr>
              <a:t>space.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solutions* are generated. </a:t>
            </a: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		</a:t>
            </a:r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		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 smtClean="0">
                <a:latin typeface="Corbel"/>
                <a:cs typeface="Corbel"/>
              </a:rPr>
              <a:t>3) 	Data-</a:t>
            </a:r>
            <a:r>
              <a:rPr lang="it-IT" sz="2800" dirty="0" err="1" smtClean="0">
                <a:latin typeface="Corbel"/>
                <a:cs typeface="Corbel"/>
              </a:rPr>
              <a:t>driven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>
                <a:latin typeface="Corbel"/>
                <a:cs typeface="Corbel"/>
              </a:rPr>
              <a:t>d</a:t>
            </a:r>
            <a:r>
              <a:rPr lang="it-IT" sz="2800" dirty="0" smtClean="0">
                <a:latin typeface="Corbel"/>
                <a:cs typeface="Corbel"/>
              </a:rPr>
              <a:t>ocking 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197969" y="29287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89" y="6463209"/>
            <a:ext cx="3907628" cy="369332"/>
          </a:xfrm>
          <a:prstGeom prst="rect">
            <a:avLst/>
          </a:prstGeom>
          <a:solidFill>
            <a:srgbClr val="EBF1DE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Solutions meeting pre-defined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b="1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</a:t>
            </a:r>
            <a:r>
              <a:rPr lang="it-IT" sz="2400" b="1" dirty="0" err="1" smtClean="0">
                <a:latin typeface="Corbel"/>
                <a:cs typeface="Corbel"/>
              </a:rPr>
              <a:t>results</a:t>
            </a:r>
            <a:r>
              <a:rPr lang="it-IT" sz="2400" b="1" dirty="0" smtClean="0">
                <a:latin typeface="Corbel"/>
                <a:cs typeface="Corbel"/>
              </a:rPr>
              <a:t>.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200" b="1" dirty="0" smtClean="0">
                <a:latin typeface="Corbel"/>
                <a:cs typeface="Corbel"/>
              </a:rPr>
              <a:t>Global </a:t>
            </a:r>
            <a:r>
              <a:rPr lang="it-IT" sz="2200" b="1" dirty="0" err="1" smtClean="0">
                <a:latin typeface="Corbel"/>
                <a:cs typeface="Corbel"/>
              </a:rPr>
              <a:t>methods</a:t>
            </a:r>
            <a:r>
              <a:rPr lang="it-IT" sz="2200" b="1" dirty="0" smtClean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work </a:t>
            </a:r>
            <a:r>
              <a:rPr lang="it-IT" sz="2200" dirty="0" err="1" smtClean="0">
                <a:latin typeface="Corbel"/>
                <a:cs typeface="Corbel"/>
              </a:rPr>
              <a:t>well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when</a:t>
            </a:r>
            <a:r>
              <a:rPr lang="it-IT" sz="2200" dirty="0" smtClean="0">
                <a:latin typeface="Corbel"/>
                <a:cs typeface="Corbel"/>
              </a:rPr>
              <a:t> none of the </a:t>
            </a:r>
            <a:r>
              <a:rPr lang="it-IT" sz="2200" dirty="0" err="1" smtClean="0">
                <a:latin typeface="Corbel"/>
                <a:cs typeface="Corbel"/>
              </a:rPr>
              <a:t>interacting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partners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undergo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conformational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changes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larger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than</a:t>
            </a:r>
            <a:r>
              <a:rPr lang="it-IT" sz="2200" dirty="0" smtClean="0">
                <a:latin typeface="Corbel"/>
                <a:cs typeface="Corbel"/>
              </a:rPr>
              <a:t> 2 </a:t>
            </a:r>
            <a:r>
              <a:rPr lang="it-IT" sz="2200" dirty="0" err="1" smtClean="0">
                <a:latin typeface="Corbel"/>
                <a:cs typeface="Corbel"/>
              </a:rPr>
              <a:t>Å</a:t>
            </a:r>
            <a:r>
              <a:rPr lang="it-IT" sz="2200" dirty="0" smtClean="0">
                <a:latin typeface="Corbel"/>
                <a:cs typeface="Corbel"/>
              </a:rPr>
              <a:t>. In </a:t>
            </a:r>
            <a:r>
              <a:rPr lang="it-IT" sz="2200" dirty="0" err="1" smtClean="0">
                <a:latin typeface="Corbel"/>
                <a:cs typeface="Corbel"/>
              </a:rPr>
              <a:t>particular</a:t>
            </a:r>
            <a:r>
              <a:rPr lang="it-IT" sz="2200" dirty="0" smtClean="0">
                <a:latin typeface="Corbel"/>
                <a:cs typeface="Corbel"/>
              </a:rPr>
              <a:t>, </a:t>
            </a:r>
            <a:r>
              <a:rPr lang="it-IT" sz="2200" dirty="0" err="1" smtClean="0">
                <a:latin typeface="Corbel"/>
                <a:cs typeface="Corbel"/>
              </a:rPr>
              <a:t>when</a:t>
            </a:r>
            <a:r>
              <a:rPr lang="it-IT" sz="2200" dirty="0" smtClean="0">
                <a:latin typeface="Corbel"/>
                <a:cs typeface="Corbel"/>
              </a:rPr>
              <a:t> no </a:t>
            </a:r>
            <a:r>
              <a:rPr lang="it-IT" sz="2200" dirty="0" err="1" smtClean="0">
                <a:latin typeface="Corbel"/>
                <a:cs typeface="Corbel"/>
              </a:rPr>
              <a:t>prior</a:t>
            </a:r>
            <a:r>
              <a:rPr lang="it-IT" sz="22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>
              <a:buFontTx/>
              <a:buChar char="-"/>
            </a:pPr>
            <a:r>
              <a:rPr lang="it-IT" sz="2200" b="1" dirty="0" smtClean="0">
                <a:latin typeface="Corbel"/>
                <a:cs typeface="Corbel"/>
              </a:rPr>
              <a:t>Monte Carlo </a:t>
            </a:r>
            <a:r>
              <a:rPr lang="it-IT" sz="2200" dirty="0" err="1" smtClean="0">
                <a:latin typeface="Corbel"/>
                <a:cs typeface="Corbel"/>
              </a:rPr>
              <a:t>methods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yield</a:t>
            </a:r>
            <a:r>
              <a:rPr lang="it-IT" sz="2200" dirty="0" smtClean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200" dirty="0" err="1" smtClean="0">
                <a:latin typeface="Corbel"/>
                <a:cs typeface="Corbel"/>
              </a:rPr>
              <a:t>protein</a:t>
            </a:r>
            <a:r>
              <a:rPr lang="it-IT" sz="2200" dirty="0" smtClean="0">
                <a:latin typeface="Corbel"/>
                <a:cs typeface="Corbel"/>
              </a:rPr>
              <a:t> structures </a:t>
            </a:r>
            <a:r>
              <a:rPr lang="it-IT" sz="2200" dirty="0" err="1" smtClean="0">
                <a:latin typeface="Corbel"/>
                <a:cs typeface="Corbel"/>
              </a:rPr>
              <a:t>is</a:t>
            </a:r>
            <a:r>
              <a:rPr lang="it-IT" sz="2200" dirty="0" smtClean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r>
              <a:rPr lang="it-IT" sz="2200" b="1" dirty="0" smtClean="0">
                <a:latin typeface="Corbel"/>
                <a:cs typeface="Corbel"/>
              </a:rPr>
              <a:t>Data-driven methods</a:t>
            </a:r>
            <a:r>
              <a:rPr lang="it-IT" sz="22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200" dirty="0" err="1" smtClean="0">
                <a:latin typeface="Corbel"/>
                <a:cs typeface="Corbel"/>
              </a:rPr>
              <a:t>interface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residues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is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available</a:t>
            </a:r>
            <a:r>
              <a:rPr lang="it-IT" sz="22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2377060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</a:t>
            </a:r>
            <a:r>
              <a:rPr lang="en-US" b="1" dirty="0" smtClean="0">
                <a:solidFill>
                  <a:srgbClr val="FFFFFF"/>
                </a:solidFill>
              </a:rPr>
              <a:t>solutions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(~10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i.e.,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r>
              <a:rPr lang="en-US" dirty="0" smtClean="0">
                <a:sym typeface="Wingdings"/>
              </a:rPr>
              <a:t>good </a:t>
            </a:r>
            <a:r>
              <a:rPr lang="en-US" dirty="0">
                <a:sym typeface="Wingdings"/>
              </a:rPr>
              <a:t>scoring </a:t>
            </a:r>
            <a:r>
              <a:rPr lang="en-US" dirty="0" smtClean="0">
                <a:sym typeface="Wingdings"/>
              </a:rPr>
              <a:t>function 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effectively discriminates between native and non-native docked conformations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</a:t>
            </a:r>
            <a:r>
              <a:rPr lang="en-US" sz="2800" b="1" dirty="0" smtClean="0">
                <a:latin typeface="Corbel"/>
                <a:cs typeface="Corbel"/>
              </a:rPr>
              <a:t>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</a:t>
            </a:r>
            <a:r>
              <a:rPr lang="en-US" sz="2800" b="1" dirty="0" smtClean="0">
                <a:latin typeface="Corbel"/>
                <a:cs typeface="Corbel"/>
              </a:rPr>
              <a:t>energy criteria</a:t>
            </a:r>
            <a:endParaRPr lang="en-US" sz="28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Algorithms can be classified by the stage of scoring in the algorithm flow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Integrated functions </a:t>
            </a:r>
            <a:r>
              <a:rPr lang="en-US" dirty="0" smtClean="0"/>
              <a:t>– scoring is integrated into the search stage and filter emerging solutions – the scoring function is part of the design</a:t>
            </a:r>
          </a:p>
          <a:p>
            <a:r>
              <a:rPr lang="en-US" b="1" dirty="0" smtClean="0"/>
              <a:t>Edge functions </a:t>
            </a:r>
            <a:r>
              <a:rPr lang="en-US" dirty="0" smtClean="0"/>
              <a:t>– scoring is applied at the end of the search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Experimental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 </a:t>
            </a:r>
            <a:r>
              <a:rPr lang="en-US" dirty="0"/>
              <a:t>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en-US" dirty="0"/>
              <a:t>Prediction of </a:t>
            </a:r>
            <a:r>
              <a:rPr lang="en-US" dirty="0" smtClean="0"/>
              <a:t>interaction/binding sites</a:t>
            </a:r>
          </a:p>
          <a:p>
            <a:r>
              <a:rPr lang="en-US" dirty="0" smtClean="0"/>
              <a:t>Prediction of protein-protein complexes</a:t>
            </a:r>
          </a:p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8243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non-</a:t>
            </a:r>
            <a:r>
              <a:rPr lang="en-US" dirty="0" err="1" smtClean="0"/>
              <a:t>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Binding site information may be included in scoring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Knowledge of the </a:t>
            </a:r>
            <a:r>
              <a:rPr lang="en-US" b="1" dirty="0" smtClean="0">
                <a:solidFill>
                  <a:srgbClr val="FF0000"/>
                </a:solidFill>
              </a:rPr>
              <a:t>location of the binding site </a:t>
            </a:r>
            <a:r>
              <a:rPr lang="en-US" dirty="0" smtClean="0"/>
              <a:t>on one or both proteins drastically reduces the number of possible solutions</a:t>
            </a:r>
          </a:p>
          <a:p>
            <a:r>
              <a:rPr lang="en-US" dirty="0" smtClean="0"/>
              <a:t>Knowledge of the </a:t>
            </a:r>
            <a:r>
              <a:rPr lang="en-US" b="1" dirty="0" smtClean="0">
                <a:solidFill>
                  <a:srgbClr val="FF0000"/>
                </a:solidFill>
              </a:rPr>
              <a:t>specific binding site residues </a:t>
            </a:r>
            <a:r>
              <a:rPr lang="en-US" dirty="0" smtClean="0"/>
              <a:t>reduces the search space even further</a:t>
            </a:r>
          </a:p>
          <a:p>
            <a:r>
              <a:rPr lang="en-US" dirty="0" smtClean="0"/>
              <a:t>Info about active site residues: site directed mutagenesis, chemical cross-linking, phylogenetic data</a:t>
            </a:r>
          </a:p>
          <a:p>
            <a:r>
              <a:rPr lang="en-US" dirty="0" smtClean="0"/>
              <a:t>Sometimes the binding site </a:t>
            </a:r>
            <a:r>
              <a:rPr lang="en-US" b="1" dirty="0" smtClean="0"/>
              <a:t>can be predicted</a:t>
            </a:r>
          </a:p>
          <a:p>
            <a:r>
              <a:rPr lang="en-US" dirty="0" smtClean="0"/>
              <a:t>For some families the major binding sites are known in advance (e.g. serine proteases and </a:t>
            </a:r>
            <a:r>
              <a:rPr lang="en-US" dirty="0" err="1" smtClean="0"/>
              <a:t>immunoglobulins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Events </a:t>
            </a:r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that occur in clusters are probably not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random</a:t>
            </a:r>
          </a:p>
          <a:p>
            <a:r>
              <a:rPr lang="en-US" dirty="0" smtClean="0"/>
              <a:t>The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weakily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binding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</a:t>
            </a:r>
            <a:r>
              <a:rPr lang="en-US" sz="2600" dirty="0" smtClean="0">
                <a:latin typeface="Corbel"/>
                <a:cs typeface="Corbel"/>
              </a:rPr>
              <a:t>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 smtClean="0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absence of  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"Docking in steps" is a promising strategy:  initial rigid-body, entire surface algorithm followed by a dynamic method overcoming energy barriers</a:t>
            </a:r>
          </a:p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752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Simplified/Rigid </a:t>
            </a:r>
            <a:r>
              <a:rPr lang="en-US" sz="1600" dirty="0">
                <a:ea typeface="Arial" charset="0"/>
                <a:cs typeface="Arial" charset="0"/>
              </a:rPr>
              <a:t>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refinement</a:t>
            </a:r>
            <a:endParaRPr lang="en-US" sz="1600" dirty="0">
              <a:latin typeface="Corbel"/>
              <a:ea typeface="Arial" charset="0"/>
              <a:cs typeface="Corbel"/>
            </a:endParaRP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 smtClean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 smtClean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Selecting conformations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r>
              <a:rPr lang="it-IT" sz="2000" dirty="0" smtClean="0">
                <a:latin typeface="Corbel"/>
                <a:cs typeface="Corbel"/>
              </a:rPr>
              <a:t> for </a:t>
            </a:r>
            <a:r>
              <a:rPr lang="it-IT" sz="2000" dirty="0" err="1" smtClean="0">
                <a:latin typeface="Corbel"/>
                <a:cs typeface="Corbel"/>
              </a:rPr>
              <a:t>prediction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286, 14040-14048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algorithms</a:t>
            </a:r>
            <a:r>
              <a:rPr lang="it-IT" sz="2400" dirty="0" smtClean="0">
                <a:latin typeface="Corbel"/>
                <a:cs typeface="Corbel"/>
              </a:rPr>
              <a:t>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 semi-flexible refinement of the interface in torsion angles' space (of both backbone and side-chains) </a:t>
            </a:r>
          </a:p>
          <a:p>
            <a:r>
              <a:rPr lang="en-US" sz="2800" dirty="0" smtClean="0"/>
              <a:t>as 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</a:t>
            </a:r>
            <a:r>
              <a:rPr lang="it-IT" sz="2000" dirty="0" smtClean="0">
                <a:latin typeface="Corbel"/>
                <a:cs typeface="Corbel"/>
              </a:rPr>
              <a:t>n this case additional experimental information has to be taken into account to completely rule out alternatives to the </a:t>
            </a:r>
            <a:r>
              <a:rPr lang="it-IT" sz="2000" dirty="0" err="1" smtClean="0">
                <a:latin typeface="Corbel"/>
                <a:cs typeface="Corbel"/>
              </a:rPr>
              <a:t>highest-scoring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solution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he first </a:t>
            </a:r>
            <a:r>
              <a:rPr lang="en-US" b="1" dirty="0"/>
              <a:t>fully automated, web-based program for </a:t>
            </a:r>
            <a:r>
              <a:rPr lang="en-US" b="1" dirty="0" smtClean="0"/>
              <a:t>the computational</a:t>
            </a:r>
            <a:r>
              <a:rPr lang="en-US" b="1" dirty="0"/>
              <a:t> </a:t>
            </a:r>
            <a:r>
              <a:rPr lang="en-US" b="1" dirty="0" smtClean="0"/>
              <a:t>docking </a:t>
            </a:r>
            <a:r>
              <a:rPr lang="en-US" b="1" dirty="0"/>
              <a:t>of protein structures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</a:t>
            </a:r>
            <a:r>
              <a:rPr lang="en-US" dirty="0" smtClean="0"/>
              <a:t>favorable structures </a:t>
            </a:r>
            <a:r>
              <a:rPr lang="en-US" dirty="0"/>
              <a:t>are </a:t>
            </a:r>
            <a:r>
              <a:rPr lang="en-US" dirty="0" smtClean="0"/>
              <a:t>clustered on </a:t>
            </a:r>
            <a:r>
              <a:rPr lang="en-US" dirty="0"/>
              <a:t>the basis of a pairwise binding site root mean </a:t>
            </a:r>
            <a:r>
              <a:rPr lang="en-US" dirty="0" smtClean="0"/>
              <a:t>squared deviation </a:t>
            </a:r>
            <a:r>
              <a:rPr lang="en-US" dirty="0"/>
              <a:t>(RMSD) </a:t>
            </a:r>
            <a:r>
              <a:rPr lang="en-US" dirty="0" smtClean="0"/>
              <a:t>criterion</a:t>
            </a:r>
          </a:p>
          <a:p>
            <a:r>
              <a:rPr lang="en-US" dirty="0" smtClean="0"/>
              <a:t>Clusters </a:t>
            </a:r>
            <a:r>
              <a:rPr lang="en-US" dirty="0"/>
              <a:t>are </a:t>
            </a:r>
            <a:r>
              <a:rPr lang="en-US" dirty="0" smtClean="0"/>
              <a:t>then formed </a:t>
            </a:r>
            <a:r>
              <a:rPr lang="en-US" dirty="0"/>
              <a:t>by selecting the ligand that has the most </a:t>
            </a:r>
            <a:r>
              <a:rPr lang="en-US" dirty="0" smtClean="0"/>
              <a:t>neighbors below </a:t>
            </a:r>
            <a:r>
              <a:rPr lang="en-US" dirty="0"/>
              <a:t>a previously selected clustering radius.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ligand with the most neighbors is </a:t>
            </a:r>
            <a:r>
              <a:rPr lang="en-US" dirty="0" smtClean="0"/>
              <a:t>the cluster </a:t>
            </a:r>
            <a:r>
              <a:rPr lang="en-US" dirty="0"/>
              <a:t>center, and is the representative structure for the </a:t>
            </a:r>
            <a:r>
              <a:rPr lang="en-US" dirty="0" smtClean="0"/>
              <a:t>cluster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596" y="1787145"/>
            <a:ext cx="7994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/Protein-Interactions/BolognaMaster2016/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6420" y="460063"/>
            <a:ext cx="3749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Course materials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3161" y="3526963"/>
            <a:ext cx="7033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La et al. </a:t>
            </a:r>
            <a:r>
              <a:rPr lang="en-US" dirty="0"/>
              <a:t>Predicting permanent and transient protein-protein </a:t>
            </a:r>
            <a:r>
              <a:rPr lang="en-US" dirty="0" smtClean="0"/>
              <a:t>interfaces. Proteins 2013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Perkin et al. "Transient Protein-Protein Interactions: Structural, Functional, and Network Properties" Structure </a:t>
            </a:r>
            <a:r>
              <a:rPr lang="en-US" dirty="0" smtClean="0"/>
              <a:t>2010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Bendell</a:t>
            </a:r>
            <a:r>
              <a:rPr lang="en-US" dirty="0" smtClean="0"/>
              <a:t> et al. </a:t>
            </a:r>
            <a:r>
              <a:rPr lang="en-US" dirty="0"/>
              <a:t>Transient protein-protein interface prediction: datasets, features, algorithms, and the RAD-T </a:t>
            </a:r>
            <a:r>
              <a:rPr lang="en-US" dirty="0" smtClean="0"/>
              <a:t>predictor. BMC Bioinformatics 2013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9596" y="2865301"/>
            <a:ext cx="267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Suggested readings: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48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Used to model the quaternary structure of complexes formed by two or more interacting proteins </a:t>
            </a:r>
          </a:p>
          <a:p>
            <a:r>
              <a:rPr lang="en-US" sz="2400" dirty="0" smtClean="0">
                <a:latin typeface="Corbel"/>
                <a:cs typeface="Corbel"/>
              </a:rPr>
              <a:t>It is the </a:t>
            </a:r>
            <a:r>
              <a:rPr lang="en-US" sz="2400" dirty="0">
                <a:latin typeface="Corbel"/>
                <a:cs typeface="Corbel"/>
              </a:rPr>
              <a:t>“gold standard” for prediction of </a:t>
            </a:r>
            <a:r>
              <a:rPr lang="en-US" sz="2400" dirty="0" smtClean="0">
                <a:latin typeface="Corbel"/>
                <a:cs typeface="Corbel"/>
              </a:rPr>
              <a:t>PPIs </a:t>
            </a:r>
          </a:p>
          <a:p>
            <a:r>
              <a:rPr lang="en-US" sz="2400" dirty="0">
                <a:latin typeface="Corbel"/>
                <a:cs typeface="Corbel"/>
              </a:rPr>
              <a:t>I</a:t>
            </a:r>
            <a:r>
              <a:rPr lang="en-US" sz="2400" dirty="0" smtClean="0">
                <a:latin typeface="Corbel"/>
                <a:cs typeface="Corbel"/>
              </a:rPr>
              <a:t>t makes it </a:t>
            </a:r>
            <a:r>
              <a:rPr lang="en-US" sz="2400" dirty="0">
                <a:latin typeface="Corbel"/>
                <a:cs typeface="Corbel"/>
              </a:rPr>
              <a:t>possible to figure out if two proteins interact </a:t>
            </a:r>
            <a:r>
              <a:rPr lang="en-US" sz="2400" dirty="0" smtClean="0">
                <a:latin typeface="Corbel"/>
                <a:cs typeface="Corbel"/>
              </a:rPr>
              <a:t>and also </a:t>
            </a:r>
            <a:r>
              <a:rPr lang="en-US" sz="2400" dirty="0">
                <a:latin typeface="Corbel"/>
                <a:cs typeface="Corbel"/>
              </a:rPr>
              <a:t>how the interaction takes </a:t>
            </a:r>
            <a:r>
              <a:rPr lang="en-US" sz="2400" dirty="0" smtClean="0">
                <a:latin typeface="Corbel"/>
                <a:cs typeface="Corbel"/>
              </a:rPr>
              <a:t>place ("</a:t>
            </a:r>
            <a:r>
              <a:rPr lang="en-US" sz="2400" b="1" dirty="0" smtClean="0">
                <a:latin typeface="Corbel"/>
                <a:cs typeface="Corbel"/>
              </a:rPr>
              <a:t>mode</a:t>
            </a:r>
            <a:r>
              <a:rPr lang="en-US" sz="2400" dirty="0" smtClean="0">
                <a:latin typeface="Corbel"/>
                <a:cs typeface="Corbel"/>
              </a:rPr>
              <a:t>" of binding)</a:t>
            </a: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400" dirty="0" smtClean="0">
                <a:latin typeface="Corbel"/>
                <a:cs typeface="Corbel"/>
              </a:rPr>
              <a:t>purposes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 smtClean="0">
                <a:latin typeface="Corbel"/>
                <a:cs typeface="Corbel"/>
              </a:rPr>
              <a:t>in vivo</a:t>
            </a:r>
            <a:r>
              <a:rPr lang="en-US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1976355</TotalTime>
  <Words>2731</Words>
  <Application>Microsoft Macintosh PowerPoint</Application>
  <PresentationFormat>On-screen Show (4:3)</PresentationFormat>
  <Paragraphs>334</Paragraphs>
  <Slides>59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Calibri</vt:lpstr>
      <vt:lpstr>Century Gothic</vt:lpstr>
      <vt:lpstr>Corbel</vt:lpstr>
      <vt:lpstr>Courier New</vt:lpstr>
      <vt:lpstr>Wingdings</vt:lpstr>
      <vt:lpstr>Arial</vt:lpstr>
      <vt:lpstr>DejaVu Sans</vt:lpstr>
      <vt:lpstr>Times New Roman</vt:lpstr>
      <vt:lpstr>Office Theme</vt:lpstr>
      <vt:lpstr>PowerPoint Presentation</vt:lpstr>
      <vt:lpstr>PowerPoint Presentation</vt:lpstr>
      <vt:lpstr>How PPI surfaces can be studied?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Forces governing biomolecular recognition</vt:lpstr>
      <vt:lpstr>PowerPoint Presentation</vt:lpstr>
      <vt:lpstr>Conformational space search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Algorithms can be classified by the stage of scoring in the algorithm flow</vt:lpstr>
      <vt:lpstr>Parameters used for scoring</vt:lpstr>
      <vt:lpstr>Binding site information may be included in scoring</vt:lpstr>
      <vt:lpstr>Kozakov et al, Biophys J, 2005</vt:lpstr>
      <vt:lpstr>Conclusion I (-) </vt:lpstr>
      <vt:lpstr>Conclusion II (-)</vt:lpstr>
      <vt:lpstr>Conclusion I (+)</vt:lpstr>
      <vt:lpstr>Conclusion II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allegra.via@gmail.com</cp:lastModifiedBy>
  <cp:revision>289</cp:revision>
  <dcterms:created xsi:type="dcterms:W3CDTF">2015-09-09T16:30:07Z</dcterms:created>
  <dcterms:modified xsi:type="dcterms:W3CDTF">2017-03-30T10:29:52Z</dcterms:modified>
</cp:coreProperties>
</file>